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C Compacta Italics" charset="1" panose="00000000000000000000"/>
      <p:regular r:id="rId14"/>
    </p:embeddedFont>
    <p:embeddedFont>
      <p:font typeface="TT Mussels" charset="1" panose="02000506030000020004"/>
      <p:regular r:id="rId15"/>
    </p:embeddedFont>
    <p:embeddedFont>
      <p:font typeface="TT Mussels Bold" charset="1" panose="02000803030000020004"/>
      <p:regular r:id="rId16"/>
    </p:embeddedFont>
    <p:embeddedFont>
      <p:font typeface="Anton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74678" y="-2356265"/>
            <a:ext cx="28445151" cy="16000397"/>
          </a:xfrm>
          <a:custGeom>
            <a:avLst/>
            <a:gdLst/>
            <a:ahLst/>
            <a:cxnLst/>
            <a:rect r="r" b="b" t="t" l="l"/>
            <a:pathLst>
              <a:path h="16000397" w="28445151">
                <a:moveTo>
                  <a:pt x="0" y="0"/>
                </a:moveTo>
                <a:lnTo>
                  <a:pt x="28445150" y="0"/>
                </a:lnTo>
                <a:lnTo>
                  <a:pt x="28445150" y="16000397"/>
                </a:lnTo>
                <a:lnTo>
                  <a:pt x="0" y="1600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811" y="2045767"/>
            <a:ext cx="6496106" cy="188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802"/>
              </a:lnSpc>
            </a:pPr>
            <a:r>
              <a:rPr lang="en-US" sz="15002" spc="-315">
                <a:solidFill>
                  <a:srgbClr val="FFFFFF"/>
                </a:solidFill>
                <a:latin typeface="AC Compacta Bold"/>
              </a:rPr>
              <a:t>RED DEAD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4045" y="3963859"/>
            <a:ext cx="6496106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</a:pPr>
            <a:r>
              <a:rPr lang="en-US" sz="12000" spc="-252">
                <a:solidFill>
                  <a:srgbClr val="FFFFFF"/>
                </a:solidFill>
                <a:latin typeface="AC Compacta Bold"/>
              </a:rPr>
              <a:t>REDEMPTION </a:t>
            </a:r>
            <a:r>
              <a:rPr lang="en-US" sz="12000" spc="-252">
                <a:solidFill>
                  <a:srgbClr val="FF3131"/>
                </a:solidFill>
                <a:latin typeface="AC Compacta Bold"/>
              </a:rPr>
              <a:t>II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952" y="9714018"/>
            <a:ext cx="7414292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2700" spc="27">
                <a:solidFill>
                  <a:srgbClr val="FFFFFF">
                    <a:alpha val="81961"/>
                  </a:srgbClr>
                </a:solidFill>
                <a:latin typeface="TT Mussels"/>
              </a:rPr>
              <a:t>GUSTAVO LUZ BARROS RA:01241133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3811" y="7933425"/>
            <a:ext cx="6175637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999" spc="29">
                <a:solidFill>
                  <a:srgbClr val="FFFFFF">
                    <a:alpha val="81961"/>
                  </a:srgbClr>
                </a:solidFill>
                <a:latin typeface="TT Mussels Bold"/>
              </a:rPr>
              <a:t>MUITO MAIS QUE APENAS UM JOGO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27281" y="-108032"/>
            <a:ext cx="7360719" cy="10395032"/>
            <a:chOff x="0" y="0"/>
            <a:chExt cx="9814292" cy="138600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535" t="0" r="14535" b="0"/>
            <a:stretch>
              <a:fillRect/>
            </a:stretch>
          </p:blipFill>
          <p:spPr>
            <a:xfrm flipH="false" flipV="false">
              <a:off x="0" y="0"/>
              <a:ext cx="9814292" cy="1386004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96705" y="3178847"/>
            <a:ext cx="9898581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9"/>
              </a:lnSpc>
            </a:pPr>
            <a:r>
              <a:rPr lang="en-US" sz="2299" spc="22">
                <a:solidFill>
                  <a:srgbClr val="191919">
                    <a:alpha val="81961"/>
                  </a:srgbClr>
                </a:solidFill>
                <a:latin typeface="TT Mussels"/>
              </a:rPr>
              <a:t>Red Dead Redemption 2 é um jogo de ação e aventura desenvolvido pela Rockstar Games, lançado em 2018. A história se passa em 1899, no final da era do Velho Oeste, e segue a vida de Arthur Morgan, um fora-da-lei que faz parte da gangue Van der Linde.</a:t>
            </a:r>
          </a:p>
          <a:p>
            <a:pPr algn="l" marL="0" indent="0" lvl="0">
              <a:lnSpc>
                <a:spcPts val="27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96705" y="4674672"/>
            <a:ext cx="9898581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2299" spc="22">
                <a:solidFill>
                  <a:srgbClr val="191919">
                    <a:alpha val="81961"/>
                  </a:srgbClr>
                </a:solidFill>
                <a:latin typeface="TT Mussels"/>
              </a:rPr>
              <a:t>O jogo tem como foco principal mostrar, da perspectiva dos foras da lei, um mundo em transição para uma sociedade mais organizada e civilizada, e suas dificuldades para se encaixar, ou não, na mesma. Apresentando uma narrativa profunda e personagens tridimensionais, embarcamos em uma grande aventura com a gangue Van der Linde.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6705" y="6575784"/>
            <a:ext cx="989858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2299" spc="22">
                <a:solidFill>
                  <a:srgbClr val="191919">
                    <a:alpha val="81961"/>
                  </a:srgbClr>
                </a:solidFill>
                <a:latin typeface="TT Mussels"/>
              </a:rPr>
              <a:t>Arthur Morgan, nosso protagonista, é um personagem complexo e desenvolvido. Ele é leal à gangue que considera sua família, mas ao mesmo tempo, começa a questionar suas próprias ações e as de seus companheiros. Esse questionamento  e conflito interno são os elementos centrais na narrativa do jogo, e através  da perspectiva de Arthur, somos levados a explorar questões de moralidade, lealdade, e a busca por redenção.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02366"/>
            <a:ext cx="9898581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FF3131"/>
                </a:solidFill>
                <a:latin typeface="AC Compacta Bold"/>
              </a:rPr>
              <a:t>CONTEXTO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8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589" y="-473075"/>
            <a:ext cx="5772098" cy="11233149"/>
            <a:chOff x="0" y="0"/>
            <a:chExt cx="1520223" cy="2958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0223" cy="2958525"/>
            </a:xfrm>
            <a:custGeom>
              <a:avLst/>
              <a:gdLst/>
              <a:ahLst/>
              <a:cxnLst/>
              <a:rect r="r" b="b" t="t" l="l"/>
              <a:pathLst>
                <a:path h="2958525" w="1520223">
                  <a:moveTo>
                    <a:pt x="0" y="0"/>
                  </a:moveTo>
                  <a:lnTo>
                    <a:pt x="1520223" y="0"/>
                  </a:lnTo>
                  <a:lnTo>
                    <a:pt x="1520223" y="2958525"/>
                  </a:lnTo>
                  <a:lnTo>
                    <a:pt x="0" y="2958525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20223" cy="301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161508" cy="10287000"/>
            <a:chOff x="0" y="0"/>
            <a:chExt cx="6882011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5399" t="0" r="5399" b="0"/>
            <a:stretch>
              <a:fillRect/>
            </a:stretch>
          </p:blipFill>
          <p:spPr>
            <a:xfrm flipH="false" flipV="false">
              <a:off x="0" y="0"/>
              <a:ext cx="6882011" cy="137160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5683398" y="3152440"/>
            <a:ext cx="1137204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2299" spc="22">
                <a:solidFill>
                  <a:srgbClr val="191919">
                    <a:alpha val="81961"/>
                  </a:srgbClr>
                </a:solidFill>
                <a:latin typeface="TT Mussels"/>
              </a:rPr>
              <a:t>Há 4 anos atrás quando eu tinha cerca de 15 anos, tive a oportunidade de jogar esse jogo pela primeira vez, e foi um tipo de conteúdo completamente diferente do que eu estava habituado.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83398" y="4438315"/>
            <a:ext cx="1137204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2299" spc="22">
                <a:solidFill>
                  <a:srgbClr val="191919">
                    <a:alpha val="81961"/>
                  </a:srgbClr>
                </a:solidFill>
                <a:latin typeface="TT Mussels"/>
              </a:rPr>
              <a:t>Em um jogo eletrônico, ter todo esse impacto social, emocional e cultural foi algo que mudou completamente minha maneira de enxergar e avaliar os tipos de conteúdo que eu consumia até então.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83398" y="5724190"/>
            <a:ext cx="1137204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2299" spc="22">
                <a:solidFill>
                  <a:srgbClr val="191919">
                    <a:alpha val="81961"/>
                  </a:srgbClr>
                </a:solidFill>
                <a:latin typeface="TT Mussels"/>
              </a:rPr>
              <a:t>Red Dead Redemption 2 não é apenas meu jogo favorito, é minha obra de entretenimento favorita até então, durante minha experiência, eu me senti completamente conectado com a cultura e ambiente, daquela sociedade sociedade em transição para o mundo moderno.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83398" y="7012403"/>
            <a:ext cx="1137204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2299" spc="22">
                <a:solidFill>
                  <a:srgbClr val="191919">
                    <a:alpha val="81961"/>
                  </a:srgbClr>
                </a:solidFill>
                <a:latin typeface="TT Mussels"/>
              </a:rPr>
              <a:t>Além disso, acredito que a experiência que tive com o jogo, refletiu muito em minha evolução como pessoa, desde uma melhora em meu senso crítico, analisar situações profundamente, e até em meus valores, pensar sobre a minha moral e consequência de minhas ações. O jogo explora profundamente a natureza humana e nos oferece valiosas lições de vida.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87257" y="812548"/>
            <a:ext cx="11372043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FF3131"/>
                </a:solidFill>
                <a:latin typeface="AC Compacta Bold"/>
              </a:rPr>
              <a:t>POR QUE RED DEAD II?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9" t="-38888" r="-2133" b="-510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12046" y="36823"/>
            <a:ext cx="12430711" cy="10756220"/>
            <a:chOff x="0" y="0"/>
            <a:chExt cx="16574281" cy="1434162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1108" t="0" r="21108" b="0"/>
            <a:stretch>
              <a:fillRect/>
            </a:stretch>
          </p:blipFill>
          <p:spPr>
            <a:xfrm flipH="false" flipV="false">
              <a:off x="0" y="0"/>
              <a:ext cx="16574281" cy="1434162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3151280" y="4138583"/>
            <a:ext cx="362858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 spc="27">
                <a:solidFill>
                  <a:srgbClr val="FFFFFF">
                    <a:alpha val="81961"/>
                  </a:srgbClr>
                </a:solidFill>
                <a:latin typeface="TT Mussels"/>
              </a:rPr>
              <a:t>“Não podemos mudar o que já está feito. Só podemos continuar.”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51280" y="5673852"/>
            <a:ext cx="427892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3099" spc="30" u="none">
                <a:solidFill>
                  <a:srgbClr val="FF3131">
                    <a:alpha val="81961"/>
                  </a:srgbClr>
                </a:solidFill>
                <a:latin typeface="TT Mussels Bold"/>
              </a:rPr>
              <a:t>- Arthur Morgan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74578" y="535683"/>
            <a:ext cx="2318668" cy="2458775"/>
            <a:chOff x="0" y="0"/>
            <a:chExt cx="3091558" cy="327836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49" t="0" r="2849" b="0"/>
            <a:stretch>
              <a:fillRect/>
            </a:stretch>
          </p:blipFill>
          <p:spPr>
            <a:xfrm flipH="false" flipV="false">
              <a:off x="0" y="0"/>
              <a:ext cx="3091558" cy="327836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374578" y="3358147"/>
            <a:ext cx="2318668" cy="2395320"/>
            <a:chOff x="0" y="0"/>
            <a:chExt cx="3091558" cy="319376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751" t="0" r="1751" b="0"/>
            <a:stretch>
              <a:fillRect/>
            </a:stretch>
          </p:blipFill>
          <p:spPr>
            <a:xfrm flipH="false" flipV="false">
              <a:off x="0" y="0"/>
              <a:ext cx="3091558" cy="319376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4374578" y="6306790"/>
            <a:ext cx="2331997" cy="2544492"/>
            <a:chOff x="0" y="0"/>
            <a:chExt cx="3109329" cy="339265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4175" t="0" r="4175" b="0"/>
            <a:stretch>
              <a:fillRect/>
            </a:stretch>
          </p:blipFill>
          <p:spPr>
            <a:xfrm flipH="false" flipV="false">
              <a:off x="0" y="0"/>
              <a:ext cx="3109329" cy="339265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-533400" y="-514350"/>
            <a:ext cx="3419475" cy="11201400"/>
            <a:chOff x="0" y="0"/>
            <a:chExt cx="900602" cy="29501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0602" cy="2950163"/>
            </a:xfrm>
            <a:custGeom>
              <a:avLst/>
              <a:gdLst/>
              <a:ahLst/>
              <a:cxnLst/>
              <a:rect r="r" b="b" t="t" l="l"/>
              <a:pathLst>
                <a:path h="2950163" w="900602">
                  <a:moveTo>
                    <a:pt x="0" y="0"/>
                  </a:moveTo>
                  <a:lnTo>
                    <a:pt x="900602" y="0"/>
                  </a:lnTo>
                  <a:lnTo>
                    <a:pt x="900602" y="2950163"/>
                  </a:lnTo>
                  <a:lnTo>
                    <a:pt x="0" y="2950163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00602" cy="3007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5400000">
            <a:off x="-3287359" y="4406266"/>
            <a:ext cx="9253734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FF3131"/>
                </a:solidFill>
                <a:latin typeface="AC Compacta Bold"/>
              </a:rPr>
              <a:t>METAS DA ONU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31420" y="3977640"/>
            <a:ext cx="9963493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T Mussels"/>
              </a:rPr>
              <a:t>Red Dead Redemption 2 possui personagens femininos de destaque, muito bem construídos, com personalidades únicas que não podem ser definidas com 1 ou 2 características, possuem histórias complexas que desafiam estereótipos de gênero, mostrando a mulher como uma figura forte e essencial para a trama.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31420" y="1460767"/>
            <a:ext cx="9963493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Mussels"/>
              </a:rPr>
              <a:t>O jogo possui um vasto mundo aberto que contempla 5 diferentes estados, e conta com uma ecossistema gigantesco. Contemplando cerca de 200 espécies de animais diferentes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T Mussels"/>
              </a:rPr>
              <a:t>que variam a depender do Habitat.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86075" y="2044432"/>
            <a:ext cx="557008" cy="39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9"/>
              </a:lnSpc>
              <a:spcBef>
                <a:spcPct val="0"/>
              </a:spcBef>
            </a:pPr>
            <a:r>
              <a:rPr lang="en-US" sz="2221">
                <a:solidFill>
                  <a:srgbClr val="FFFFFF"/>
                </a:solidFill>
                <a:latin typeface="TT Mussel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86075" y="4938344"/>
            <a:ext cx="557008" cy="39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9"/>
              </a:lnSpc>
              <a:spcBef>
                <a:spcPct val="0"/>
              </a:spcBef>
            </a:pPr>
            <a:r>
              <a:rPr lang="en-US" sz="2221">
                <a:solidFill>
                  <a:srgbClr val="FFFFFF"/>
                </a:solidFill>
                <a:latin typeface="TT Mussel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70564" y="7187775"/>
            <a:ext cx="557008" cy="39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09"/>
              </a:lnSpc>
              <a:spcBef>
                <a:spcPct val="0"/>
              </a:spcBef>
            </a:pPr>
            <a:r>
              <a:rPr lang="en-US" sz="2221">
                <a:solidFill>
                  <a:srgbClr val="FFFFFF"/>
                </a:solidFill>
                <a:latin typeface="TT Mussel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31420" y="6833813"/>
            <a:ext cx="9963493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T Mussels"/>
              </a:rPr>
              <a:t>Durante a narrativa, nos deparamos com diversos casos de injustiça do governo com os nativos americanos, a tomada de suas terras, a brutalidade do governo e as perseguições.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T Mussels"/>
              </a:rPr>
              <a:t>O que leva o jogador a compreender e respeitar a cultura indígena.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9" t="-38888" r="-2133" b="-510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66533" y="-216065"/>
            <a:ext cx="8621467" cy="10719130"/>
            <a:chOff x="0" y="0"/>
            <a:chExt cx="11495289" cy="1429217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3206" t="0" r="23206" b="0"/>
            <a:stretch>
              <a:fillRect/>
            </a:stretch>
          </p:blipFill>
          <p:spPr>
            <a:xfrm flipH="false" flipV="false">
              <a:off x="0" y="0"/>
              <a:ext cx="11495289" cy="14292173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-287628" y="4131408"/>
            <a:ext cx="9954162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40"/>
              </a:lnSpc>
              <a:spcBef>
                <a:spcPct val="0"/>
              </a:spcBef>
            </a:pPr>
            <a:r>
              <a:rPr lang="en-US" sz="12000" spc="-252">
                <a:solidFill>
                  <a:srgbClr val="FF3131"/>
                </a:solidFill>
                <a:latin typeface="AC Compacta Bold"/>
              </a:rPr>
              <a:t>WEBSITE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60" t="-95617" r="-1744" b="-840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172537"/>
            <a:chOff x="0" y="0"/>
            <a:chExt cx="4274726" cy="21524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52438"/>
            </a:xfrm>
            <a:custGeom>
              <a:avLst/>
              <a:gdLst/>
              <a:ahLst/>
              <a:cxnLst/>
              <a:rect r="r" b="b" t="t" l="l"/>
              <a:pathLst>
                <a:path h="215243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52438"/>
                  </a:lnTo>
                  <a:lnTo>
                    <a:pt x="0" y="215243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74726" cy="2209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85196" y="3190603"/>
            <a:ext cx="10717608" cy="422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6"/>
              </a:lnSpc>
            </a:pPr>
            <a:r>
              <a:rPr lang="en-US" sz="11801" spc="-247">
                <a:solidFill>
                  <a:srgbClr val="FF3131"/>
                </a:solidFill>
                <a:latin typeface="Anton"/>
              </a:rPr>
              <a:t>DIFICULDADES E</a:t>
            </a:r>
          </a:p>
          <a:p>
            <a:pPr algn="ctr">
              <a:lnSpc>
                <a:spcPts val="10856"/>
              </a:lnSpc>
            </a:pPr>
          </a:p>
          <a:p>
            <a:pPr algn="ctr" marL="0" indent="0" lvl="0">
              <a:lnSpc>
                <a:spcPts val="10856"/>
              </a:lnSpc>
              <a:spcBef>
                <a:spcPct val="0"/>
              </a:spcBef>
            </a:pPr>
            <a:r>
              <a:rPr lang="en-US" sz="11801" spc="-247">
                <a:solidFill>
                  <a:srgbClr val="FF3131"/>
                </a:solidFill>
                <a:latin typeface="Anton"/>
              </a:rPr>
              <a:t> SUPERAÇÃO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41624" y="4566120"/>
            <a:ext cx="3322359" cy="2180298"/>
          </a:xfrm>
          <a:custGeom>
            <a:avLst/>
            <a:gdLst/>
            <a:ahLst/>
            <a:cxnLst/>
            <a:rect r="r" b="b" t="t" l="l"/>
            <a:pathLst>
              <a:path h="2180298" w="3322359">
                <a:moveTo>
                  <a:pt x="0" y="0"/>
                </a:moveTo>
                <a:lnTo>
                  <a:pt x="3322359" y="0"/>
                </a:lnTo>
                <a:lnTo>
                  <a:pt x="3322359" y="2180298"/>
                </a:lnTo>
                <a:lnTo>
                  <a:pt x="0" y="2180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1500" y="-381000"/>
            <a:ext cx="19431000" cy="4286250"/>
            <a:chOff x="0" y="0"/>
            <a:chExt cx="5117630" cy="1128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17629" cy="1128889"/>
            </a:xfrm>
            <a:custGeom>
              <a:avLst/>
              <a:gdLst/>
              <a:ahLst/>
              <a:cxnLst/>
              <a:rect r="r" b="b" t="t" l="l"/>
              <a:pathLst>
                <a:path h="1128889" w="5117629">
                  <a:moveTo>
                    <a:pt x="0" y="0"/>
                  </a:moveTo>
                  <a:lnTo>
                    <a:pt x="5117629" y="0"/>
                  </a:lnTo>
                  <a:lnTo>
                    <a:pt x="5117629" y="1128889"/>
                  </a:lnTo>
                  <a:lnTo>
                    <a:pt x="0" y="1128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17630" cy="1186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32559" y="4011635"/>
            <a:ext cx="16230600" cy="287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49"/>
              </a:lnSpc>
              <a:spcBef>
                <a:spcPct val="0"/>
              </a:spcBef>
            </a:pPr>
            <a:r>
              <a:rPr lang="en-US" sz="22879" spc="-480">
                <a:solidFill>
                  <a:srgbClr val="FF3131"/>
                </a:solidFill>
                <a:latin typeface="AC Compacta Bold"/>
              </a:rPr>
              <a:t>AGRADECIMENTOS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07029" y="6884965"/>
            <a:ext cx="2777972" cy="3152308"/>
          </a:xfrm>
          <a:custGeom>
            <a:avLst/>
            <a:gdLst/>
            <a:ahLst/>
            <a:cxnLst/>
            <a:rect r="r" b="b" t="t" l="l"/>
            <a:pathLst>
              <a:path h="3152308" w="2777972">
                <a:moveTo>
                  <a:pt x="0" y="0"/>
                </a:moveTo>
                <a:lnTo>
                  <a:pt x="2777971" y="0"/>
                </a:lnTo>
                <a:lnTo>
                  <a:pt x="2777971" y="3152308"/>
                </a:lnTo>
                <a:lnTo>
                  <a:pt x="0" y="315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DAGHF5DIGBw</dc:identifier>
  <dcterms:modified xsi:type="dcterms:W3CDTF">2011-08-01T06:04:30Z</dcterms:modified>
  <cp:revision>1</cp:revision>
  <dc:title>Projeto Individual</dc:title>
</cp:coreProperties>
</file>